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75" r:id="rId5"/>
    <p:sldId id="260" r:id="rId6"/>
    <p:sldId id="276" r:id="rId7"/>
    <p:sldId id="277" r:id="rId8"/>
    <p:sldId id="278" r:id="rId9"/>
    <p:sldId id="261" r:id="rId10"/>
    <p:sldId id="279" r:id="rId11"/>
    <p:sldId id="262" r:id="rId12"/>
    <p:sldId id="280" r:id="rId13"/>
    <p:sldId id="282" r:id="rId14"/>
    <p:sldId id="259" r:id="rId15"/>
    <p:sldId id="267" r:id="rId16"/>
    <p:sldId id="268" r:id="rId17"/>
    <p:sldId id="269" r:id="rId18"/>
    <p:sldId id="283" r:id="rId19"/>
    <p:sldId id="284" r:id="rId20"/>
    <p:sldId id="270" r:id="rId21"/>
    <p:sldId id="285" r:id="rId22"/>
    <p:sldId id="272" r:id="rId23"/>
    <p:sldId id="274" r:id="rId24"/>
    <p:sldId id="273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77174" autoAdjust="0"/>
  </p:normalViewPr>
  <p:slideViewPr>
    <p:cSldViewPr snapToGrid="0">
      <p:cViewPr varScale="1">
        <p:scale>
          <a:sx n="36" d="100"/>
          <a:sy n="36" d="100"/>
        </p:scale>
        <p:origin x="43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40440-DB1B-4721-A5B3-AF1EA3FA1CF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C8012-6647-4B09-87E4-91BF2BC20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240B4-860A-4B48-889F-07A47CC1A79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E5167-C49D-4E80-80DF-AE38E27D16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我尝试两种方法来解决夺宝冒险问题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524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速度比较慢，最终</a:t>
            </a:r>
            <a:r>
              <a:rPr lang="en-US" altLang="zh-CN" dirty="0"/>
              <a:t>500</a:t>
            </a:r>
            <a:r>
              <a:rPr lang="zh-CN" altLang="en-US" dirty="0"/>
              <a:t>轮后效果其实一般我的大约准确率只达到</a:t>
            </a:r>
            <a:r>
              <a:rPr lang="en-US" altLang="zh-CN" dirty="0"/>
              <a:t>0.5</a:t>
            </a:r>
            <a:r>
              <a:rPr lang="zh-CN" altLang="en-US" dirty="0"/>
              <a:t>，的确是不如</a:t>
            </a:r>
            <a:r>
              <a:rPr lang="en-US" altLang="zh-CN" dirty="0" err="1"/>
              <a:t>Q_learning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296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39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10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031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即赵</a:t>
            </a:r>
            <a:r>
              <a:rPr lang="en-US" altLang="zh-CN" dirty="0"/>
              <a:t>max a</a:t>
            </a:r>
            <a:r>
              <a:rPr lang="zh-CN" altLang="en-US" dirty="0"/>
              <a:t>的时候不再用</a:t>
            </a:r>
            <a:r>
              <a:rPr lang="en-US" altLang="zh-CN" dirty="0"/>
              <a:t>target Q</a:t>
            </a:r>
            <a:r>
              <a:rPr lang="zh-CN" altLang="en-US" dirty="0"/>
              <a:t>来找</a:t>
            </a:r>
            <a:r>
              <a:rPr lang="en-US" altLang="zh-CN" dirty="0"/>
              <a:t>action</a:t>
            </a:r>
            <a:r>
              <a:rPr lang="zh-CN" altLang="en-US" dirty="0"/>
              <a:t>而是分散到用</a:t>
            </a:r>
            <a:r>
              <a:rPr lang="en-US" altLang="zh-CN" dirty="0"/>
              <a:t>Q</a:t>
            </a:r>
            <a:r>
              <a:rPr lang="zh-CN" altLang="en-US" dirty="0"/>
              <a:t>来找</a:t>
            </a:r>
            <a:r>
              <a:rPr lang="en-US" altLang="zh-CN" dirty="0"/>
              <a:t>max action,</a:t>
            </a:r>
            <a:r>
              <a:rPr lang="zh-CN" altLang="en-US" dirty="0"/>
              <a:t>降低估测风险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68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前面用公共层提取特征，一般都是在最后分出两个头，一个函数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，每一层加了一个</a:t>
            </a:r>
            <a:r>
              <a:rPr lang="en-US" altLang="zh-CN" dirty="0" err="1"/>
              <a:t>batch_normalization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00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687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如何继续训练？听了上一组可能跟它们视角有关，我也遇到过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466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545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baseLine</a:t>
            </a:r>
            <a:r>
              <a:rPr lang="zh-CN" altLang="en-US" dirty="0"/>
              <a:t>原因导致废</a:t>
            </a:r>
            <a:r>
              <a:rPr lang="en-US" altLang="zh-CN"/>
              <a:t>agent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99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get </a:t>
            </a:r>
            <a:r>
              <a:rPr lang="en-US" altLang="zh-CN" dirty="0" err="1"/>
              <a:t>arrow:z</a:t>
            </a:r>
            <a:r>
              <a:rPr lang="zh-CN" altLang="en-US" dirty="0"/>
              <a:t>就是箭的</a:t>
            </a:r>
            <a:r>
              <a:rPr lang="en-US" altLang="zh-CN" dirty="0"/>
              <a:t>z</a:t>
            </a:r>
            <a:r>
              <a:rPr lang="zh-CN" altLang="en-US" dirty="0"/>
              <a:t>坐标，</a:t>
            </a:r>
            <a:r>
              <a:rPr lang="en-US" altLang="zh-CN" dirty="0"/>
              <a:t>x</a:t>
            </a:r>
            <a:r>
              <a:rPr lang="zh-CN" altLang="en-US" dirty="0"/>
              <a:t>箭飞到位置，右图是具体环境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61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在要完成补全的</a:t>
            </a:r>
            <a:r>
              <a:rPr lang="en-US" altLang="zh-CN" dirty="0"/>
              <a:t>dogger</a:t>
            </a:r>
            <a:r>
              <a:rPr lang="zh-CN" altLang="en-US" dirty="0"/>
              <a:t>类中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83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input: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进行到了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episode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的轮数、状态队列、动作队列、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Reward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队列 </a:t>
            </a:r>
          </a:p>
          <a:p>
            <a:pPr algn="l"/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output: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Q_table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 dirty="0"/>
          </a:p>
          <a:p>
            <a:r>
              <a:rPr lang="en-US" altLang="zh-CN" dirty="0" err="1"/>
              <a:t>Get_action</a:t>
            </a:r>
            <a:r>
              <a:rPr lang="zh-CN" altLang="en-US" dirty="0"/>
              <a:t>函数里使用</a:t>
            </a:r>
            <a:r>
              <a:rPr lang="en-US" altLang="zh-CN" dirty="0" err="1"/>
              <a:t>epsilon_greedy</a:t>
            </a:r>
            <a:r>
              <a:rPr lang="zh-CN" altLang="en-US" dirty="0"/>
              <a:t>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2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</a:t>
            </a:r>
            <a:r>
              <a:rPr lang="en-US" altLang="zh-CN" dirty="0"/>
              <a:t>500</a:t>
            </a:r>
            <a:r>
              <a:rPr lang="zh-CN" altLang="en-US" dirty="0"/>
              <a:t>轮后成绩还是比较可观的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5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</a:t>
            </a:r>
            <a:r>
              <a:rPr lang="en-US" altLang="zh-CN" dirty="0"/>
              <a:t>500</a:t>
            </a:r>
            <a:r>
              <a:rPr lang="zh-CN" altLang="en-US" dirty="0"/>
              <a:t>轮后成绩还是比较可观的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016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我也是向他状态空间比较小，试用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q-</a:t>
            </a:r>
            <a:r>
              <a:rPr lang="en-US" altLang="zh-CN" b="0" i="0" dirty="0" err="1">
                <a:solidFill>
                  <a:srgbClr val="454D64"/>
                </a:solidFill>
                <a:effectLst/>
                <a:latin typeface="-apple-system"/>
              </a:rPr>
              <a:t>lerning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后</a:t>
            </a:r>
            <a:r>
              <a:rPr lang="en-US" altLang="zh-CN" b="0" i="0" dirty="0" err="1">
                <a:solidFill>
                  <a:srgbClr val="454D64"/>
                </a:solidFill>
                <a:effectLst/>
                <a:latin typeface="-apple-system"/>
              </a:rPr>
              <a:t>dqn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不是那么适合，我也尝试了下</a:t>
            </a:r>
            <a:r>
              <a:rPr lang="en-US" altLang="zh-CN" b="0" i="0" dirty="0" err="1">
                <a:solidFill>
                  <a:srgbClr val="454D64"/>
                </a:solidFill>
                <a:effectLst/>
                <a:latin typeface="-apple-system"/>
              </a:rPr>
              <a:t>ppo_clip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，效果说实话一般，</a:t>
            </a:r>
            <a:endParaRPr lang="en-US" altLang="zh-CN" b="0" i="0" dirty="0">
              <a:solidFill>
                <a:srgbClr val="454D64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TRPO 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算法在很多场景上的应用都很成功，但是我们也发现它的计算过程非常复杂，每一步更新的运算量非常大。在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TRPO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的优化目标中共轭梯度法或用泰勒二阶展开近似，可以对其进行类比简化。</a:t>
            </a:r>
            <a:endParaRPr lang="en-US" altLang="zh-CN" b="0" i="0" dirty="0">
              <a:solidFill>
                <a:srgbClr val="454D64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54D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  把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限制在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[</a:t>
            </a:r>
            <a:r>
              <a:rPr lang="en-US" altLang="zh-CN" b="0" i="0" dirty="0" err="1">
                <a:solidFill>
                  <a:srgbClr val="454D64"/>
                </a:solidFill>
                <a:effectLst/>
                <a:latin typeface="-apple-system"/>
              </a:rPr>
              <a:t>l,r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]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区间 内。上式中</a:t>
            </a:r>
            <a:r>
              <a:rPr lang="en-US" altLang="zh-CN" b="0" i="0" dirty="0" err="1">
                <a:solidFill>
                  <a:srgbClr val="454D64"/>
                </a:solidFill>
                <a:effectLst/>
                <a:latin typeface="-apple-system"/>
              </a:rPr>
              <a:t>epslou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是一个超参数，表示进行截断（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clip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）的范围</a:t>
            </a:r>
            <a:endParaRPr lang="en-US" altLang="zh-CN" b="0" i="0" dirty="0">
              <a:solidFill>
                <a:srgbClr val="454D64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54D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如果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A&gt;0,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说明这个值高于平均，最大化这个式子会增大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pi theta/pi theta k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，但不会让他超过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1+epsl,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反之若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A&lt;0,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最大化这个式子会减小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pi theta/pi theta old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，但不会让他超过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1-epsl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，使其差距可控</a:t>
            </a:r>
            <a:endParaRPr lang="en-US" altLang="zh-CN" b="0" i="0" dirty="0">
              <a:solidFill>
                <a:srgbClr val="454D64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54D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并结合</a:t>
            </a:r>
            <a:r>
              <a:rPr lang="en-US" altLang="zh-CN" b="0" i="0" dirty="0">
                <a:solidFill>
                  <a:srgbClr val="454D64"/>
                </a:solidFill>
                <a:effectLst/>
                <a:latin typeface="-apple-system"/>
              </a:rPr>
              <a:t>Actor-</a:t>
            </a:r>
            <a:r>
              <a:rPr lang="en-US" altLang="zh-CN" b="0" i="0" dirty="0" err="1">
                <a:solidFill>
                  <a:srgbClr val="454D64"/>
                </a:solidFill>
                <a:effectLst/>
                <a:latin typeface="-apple-system"/>
              </a:rPr>
              <a:t>Critor</a:t>
            </a: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的想法进行设计与训练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426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each mission</a:t>
            </a:r>
            <a:r>
              <a:rPr lang="zh-CN" altLang="en-US" dirty="0"/>
              <a:t>运行时，按照初始化</a:t>
            </a:r>
            <a:r>
              <a:rPr lang="en-US" altLang="zh-CN" dirty="0"/>
              <a:t>policy</a:t>
            </a:r>
            <a:r>
              <a:rPr lang="zh-CN" altLang="en-US" dirty="0"/>
              <a:t>随机选择</a:t>
            </a:r>
            <a:r>
              <a:rPr lang="en-US" altLang="zh-CN" dirty="0"/>
              <a:t>action</a:t>
            </a:r>
            <a:r>
              <a:rPr lang="zh-CN" altLang="en-US" dirty="0"/>
              <a:t>，探索新组合形成</a:t>
            </a:r>
            <a:r>
              <a:rPr lang="en-US" altLang="zh-CN" dirty="0"/>
              <a:t>batch</a:t>
            </a:r>
            <a:r>
              <a:rPr lang="zh-CN" altLang="en-US" dirty="0"/>
              <a:t>开始训练，其中得到</a:t>
            </a:r>
            <a:r>
              <a:rPr lang="en-US" altLang="zh-CN" dirty="0"/>
              <a:t>Advantage</a:t>
            </a:r>
            <a:r>
              <a:rPr lang="zh-CN" altLang="en-US" dirty="0"/>
              <a:t>可用广义优势估计方法，就不展开介绍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E5167-C49D-4E80-80DF-AE38E27D16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30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游戏机, 电路, 钟表&#10;&#10;描述已自动生成"/>
          <p:cNvPicPr>
            <a:picLocks noChangeAspect="1"/>
          </p:cNvPicPr>
          <p:nvPr userDrawn="1"/>
        </p:nvPicPr>
        <p:blipFill>
          <a:blip r:embed="rId2" cstate="print">
            <a:alphaModFix amt="56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2" y="5694744"/>
            <a:ext cx="11354764" cy="117004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4929051"/>
            <a:ext cx="12192000" cy="1928949"/>
          </a:xfrm>
          <a:prstGeom prst="rect">
            <a:avLst/>
          </a:prstGeom>
          <a:effectLst/>
        </p:spPr>
      </p:pic>
      <p:sp>
        <p:nvSpPr>
          <p:cNvPr id="2" name="矩形 1"/>
          <p:cNvSpPr/>
          <p:nvPr userDrawn="1"/>
        </p:nvSpPr>
        <p:spPr>
          <a:xfrm>
            <a:off x="0" y="3230880"/>
            <a:ext cx="12192000" cy="362712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 hasCustomPrompt="1"/>
          </p:nvPr>
        </p:nvSpPr>
        <p:spPr>
          <a:xfrm>
            <a:off x="802885" y="494269"/>
            <a:ext cx="5195454" cy="503237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C0000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69924" y="1028700"/>
            <a:ext cx="11310794" cy="0"/>
          </a:xfrm>
          <a:prstGeom prst="line">
            <a:avLst/>
          </a:prstGeom>
          <a:ln w="31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hqprint"/>
          <a:stretch>
            <a:fillRect/>
          </a:stretch>
        </p:blipFill>
        <p:spPr>
          <a:xfrm>
            <a:off x="9298307" y="419491"/>
            <a:ext cx="2682411" cy="5468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" y="435845"/>
            <a:ext cx="620083" cy="620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2022/11/27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4055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2022/11/27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pinningup.openai.com/en/latest/algorithms/ppo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192780" y="2644775"/>
            <a:ext cx="6731000" cy="786130"/>
          </a:xfrm>
        </p:spPr>
        <p:txBody>
          <a:bodyPr>
            <a:noAutofit/>
          </a:bodyPr>
          <a:lstStyle/>
          <a:p>
            <a:r>
              <a:rPr lang="zh-CN" altLang="en-US" sz="4400"/>
              <a:t>强化学习大作业课堂展示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4145" y="4087236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组员：修曾琪 陈屹峰 和隆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802885" y="494269"/>
            <a:ext cx="5195454" cy="503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强化学习大作业展示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6655" y="1199475"/>
            <a:ext cx="486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en-US" altLang="zh-CN" sz="2800" dirty="0" err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PPO_Clip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(PPO2)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45BD3A9A-94F6-600A-4CFC-1CBE9B7DC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76" y="1889899"/>
            <a:ext cx="7095376" cy="44390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A0BBA7-F55E-643C-EE56-C4A2A7202F32}"/>
              </a:ext>
            </a:extLst>
          </p:cNvPr>
          <p:cNvSpPr txBox="1"/>
          <p:nvPr/>
        </p:nvSpPr>
        <p:spPr>
          <a:xfrm>
            <a:off x="191861" y="3105834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Proximal Policy Optimization — Spinning Up documentation (openai.com)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50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6655" y="1199475"/>
            <a:ext cx="486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en-US" altLang="zh-CN" sz="2800" dirty="0" err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PPO_Clip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(PPO2)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CC7CB5-76F7-9303-BDF1-C07A07CF0C33}"/>
              </a:ext>
            </a:extLst>
          </p:cNvPr>
          <p:cNvSpPr txBox="1"/>
          <p:nvPr/>
        </p:nvSpPr>
        <p:spPr>
          <a:xfrm>
            <a:off x="74295" y="1575738"/>
            <a:ext cx="6021705" cy="2866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网络结构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E266642A-DD67-E804-081A-6E61B7378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5" y="2173173"/>
            <a:ext cx="4848749" cy="4853843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2B8A74BC-3309-9BCA-9B5F-6F73DFE37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56" y="1722695"/>
            <a:ext cx="6241321" cy="15317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寻宝冒险</a:t>
            </a:r>
            <a:r>
              <a:rPr lang="en-US" altLang="zh-CN" sz="2800" dirty="0" err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ppo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训练方法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9395" y="2039309"/>
            <a:ext cx="5856605" cy="4572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Ratio: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9489" y="1633834"/>
            <a:ext cx="4490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loss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设计与更新网络：</a:t>
            </a:r>
          </a:p>
          <a:p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51A419-8B7A-D4CA-4D6A-A9EB04E8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01" y="2040572"/>
            <a:ext cx="1701800" cy="6546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1793D2-D5F9-1A46-38BC-BCBC5EC22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5" y="2643557"/>
            <a:ext cx="4084674" cy="3124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E40EDB-AB34-A5D1-2766-4F49043F898A}"/>
              </a:ext>
            </a:extLst>
          </p:cNvPr>
          <p:cNvSpPr txBox="1"/>
          <p:nvPr/>
        </p:nvSpPr>
        <p:spPr>
          <a:xfrm>
            <a:off x="407670" y="3070648"/>
            <a:ext cx="5728335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计算经范围圈定后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actor loss and critic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D6AB249E-3B3B-F32F-58F1-DA0DEC544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0" y="3907721"/>
            <a:ext cx="6058425" cy="1585097"/>
          </a:xfrm>
          <a:prstGeom prst="rect">
            <a:avLst/>
          </a:prstGeom>
        </p:spPr>
      </p:pic>
      <p:pic>
        <p:nvPicPr>
          <p:cNvPr id="17" name="图片 16" descr="图片包含 日程表&#10;&#10;描述已自动生成">
            <a:extLst>
              <a:ext uri="{FF2B5EF4-FFF2-40B4-BE49-F238E27FC236}">
                <a16:creationId xmlns:a16="http://schemas.microsoft.com/office/drawing/2014/main" id="{C1EF74FD-5709-8041-601D-F8280411D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30" y="2488296"/>
            <a:ext cx="6111770" cy="960203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C586CE76-1F3D-010E-56C3-BEC6F30C6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32" y="3825101"/>
            <a:ext cx="4323942" cy="20826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187EBC-E8CC-FF25-C06F-48D7AB67D8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" y="5914820"/>
            <a:ext cx="6584251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683" y="1158557"/>
            <a:ext cx="436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夺宝冒险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实验效果（视频）</a:t>
            </a:r>
          </a:p>
        </p:txBody>
      </p:sp>
      <p:pic>
        <p:nvPicPr>
          <p:cNvPr id="4" name="meeting_04_Trim">
            <a:hlinkClick r:id="" action="ppaction://media"/>
            <a:extLst>
              <a:ext uri="{FF2B5EF4-FFF2-40B4-BE49-F238E27FC236}">
                <a16:creationId xmlns:a16="http://schemas.microsoft.com/office/drawing/2014/main" id="{6376E7A7-2333-6EA3-493B-F64463317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946" y="163561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5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/>
          <p:cNvSpPr>
            <a:spLocks noGrp="1"/>
          </p:cNvSpPr>
          <p:nvPr/>
        </p:nvSpPr>
        <p:spPr>
          <a:xfrm>
            <a:off x="2051685" y="3041783"/>
            <a:ext cx="3014345" cy="9944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/>
              <a:t>战斗特工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64630" y="1906270"/>
            <a:ext cx="35756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任务描述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 err="1">
                <a:latin typeface="黑体" panose="02010609060101010101" charset="-122"/>
                <a:ea typeface="黑体" panose="02010609060101010101" charset="-122"/>
              </a:rPr>
              <a:t>DDueling_DQN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架构训练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实验结果与分析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后续工作与思考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2885" y="1385116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任务描述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0941" y="2061300"/>
            <a:ext cx="5688672" cy="435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任务目标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训练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Agent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有效的消灭众多的僵尸怪物。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Agent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将被放置在一个面对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个僵尸的竞技场中。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Agent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装备剑，盾牌和盔甲，可以选 择进行移动，跳跃，用剑攻击和用盾牌阻挡，以消灭敌人。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None/>
            </a:pP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尽量快速消灭掉敌人并受到较低的伤害</a:t>
            </a:r>
          </a:p>
        </p:txBody>
      </p: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C986552E-5A08-B08B-6390-E5E49A37A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39" y="2061300"/>
            <a:ext cx="5688671" cy="33935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4855" y="1401445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任务描述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7030" y="2327275"/>
            <a:ext cx="5728335" cy="265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任务相关定义：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动作集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：包含前、后、左、右移动与攻击，盾挡，跳跃七个动作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游戏胜负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胜利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：杀死僵尸骷髅蜘蛛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失败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：被僵尸咬死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or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掉进岩浆</a:t>
            </a:r>
            <a:endParaRPr 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5365" y="2030710"/>
            <a:ext cx="5582285" cy="418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reward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值设定：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角色死因掉进岩浆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死于僵尸 负奖励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掉血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and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受伤比例同时自己生存时剩余血量的奖励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杀死僵尸与给僵尸带来伤害的加成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同时考虑不要离地图中心距离过远，与僵尸保持可进攻距离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FDC4D1-BE07-8167-D8BE-70765BB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10" y="5494984"/>
            <a:ext cx="7148179" cy="7773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519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en-US" altLang="zh-CN" sz="2800" dirty="0" err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DDueling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-DQN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670" y="2039620"/>
            <a:ext cx="5856605" cy="4572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Duelingdqn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Dueling_DQN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是对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DQN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网络结构的进一步改进，将最优价值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Q*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分解为最优状态价值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V*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与最优优势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D⋆,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直观上，对决网络可以了解到哪些状态有价值或者没价值，而无需了解每个动作对每个状态的影响。实践中，对决网络具有更好的效果。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策略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增改网络但与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DQN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训练方法相同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1E0A712C-2A0A-5E9D-F3F8-159F62DE0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01445"/>
            <a:ext cx="6096000" cy="47315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519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en-US" altLang="zh-CN" sz="2800" dirty="0" err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DDueling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-DQN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670" y="2039620"/>
            <a:ext cx="5856605" cy="4572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解决网络不确定性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可以看到在最终输出相同时，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V,A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有很多种组合方式式，即网络参数可以多样但最终输出相同，导致训练过程中参数不稳定。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为了解决该网络的不唯一性，有必要对在在对决网络中加入约束项对其进行规置，就会有比较大的约束。这样网络就会给它一些好处，倾向于去更新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的值。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14017C-D619-0B65-8B3B-4B0B7399A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7" y="5205073"/>
            <a:ext cx="4511431" cy="502964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8E86F5C5-EA18-962F-FE42-3A99A85E15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76" y="1401444"/>
            <a:ext cx="5856605" cy="43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1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519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en-US" altLang="zh-CN" sz="2800" dirty="0" err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DDueling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-DQN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670" y="2039620"/>
            <a:ext cx="5856605" cy="4572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解决高估问题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算法有不足之处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：一是自举造成偏差的传播；二是最大化造成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TD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目标的高估。在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duelingDQN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学习算法中引进目标网络，可以缓解自举造成的偏差，但是无助于缓解最大化造成的高估。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为了解决网络的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高估问题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，结合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double_dqn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有一个想法即第一个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Q-function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高估了它现在选出来的动作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，只要第二个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Q-function Q‘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没有高估这个动作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的值，就会更靠近正常（分散了可能高估了的动作）。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 descr="图形用户界面, 文本&#10;&#10;描述已自动生成">
            <a:extLst>
              <a:ext uri="{FF2B5EF4-FFF2-40B4-BE49-F238E27FC236}">
                <a16:creationId xmlns:a16="http://schemas.microsoft.com/office/drawing/2014/main" id="{4D2CBDD1-17E8-E3B0-ACA4-CACB4E7C99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75" y="1416739"/>
            <a:ext cx="5996905" cy="44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3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/>
          <p:cNvSpPr>
            <a:spLocks noGrp="1"/>
          </p:cNvSpPr>
          <p:nvPr/>
        </p:nvSpPr>
        <p:spPr>
          <a:xfrm>
            <a:off x="2547257" y="2861310"/>
            <a:ext cx="2963908" cy="9944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/>
              <a:t>夺宝冒险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64629" y="1906270"/>
            <a:ext cx="3854717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任务描述</a:t>
            </a:r>
            <a:endParaRPr lang="en-US" altLang="zh-CN" sz="3200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</a:rPr>
              <a:t>主要函数与奖励</a:t>
            </a:r>
            <a:endParaRPr lang="en-US" altLang="zh-CN" sz="3200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Q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</a:rPr>
              <a:t>PPO-clip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519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en-US" altLang="zh-CN" sz="2800" dirty="0" err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DDueling_DQN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670" y="2039620"/>
            <a:ext cx="6021705" cy="2866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网络结构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B04CAAD-B0F4-4D37-182F-07B5FD00C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2513965"/>
            <a:ext cx="4016088" cy="3254022"/>
          </a:xfrm>
          <a:prstGeom prst="rect">
            <a:avLst/>
          </a:prstGeom>
        </p:spPr>
      </p:pic>
      <p:pic>
        <p:nvPicPr>
          <p:cNvPr id="10" name="图片 9" descr="图形用户界面, 文本&#10;&#10;描述已自动生成">
            <a:extLst>
              <a:ext uri="{FF2B5EF4-FFF2-40B4-BE49-F238E27FC236}">
                <a16:creationId xmlns:a16="http://schemas.microsoft.com/office/drawing/2014/main" id="{2F4D406F-CC92-342A-28DD-F8F770F8D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58" y="2475861"/>
            <a:ext cx="4381880" cy="33302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480BFD-4BE5-0967-32D6-365E0C2F6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42" y="5902599"/>
            <a:ext cx="4511431" cy="502964"/>
          </a:xfrm>
          <a:prstGeom prst="rect">
            <a:avLst/>
          </a:prstGeom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B284D501-69BA-A9BD-041B-84DD87E30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18" y="1420055"/>
            <a:ext cx="4165131" cy="31238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519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en-US" altLang="zh-CN" sz="2800" dirty="0" err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DDueling_DQN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670" y="2039620"/>
            <a:ext cx="6021705" cy="2866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网络结构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文本, 聊天或短信&#10;&#10;描述已自动生成">
            <a:extLst>
              <a:ext uri="{FF2B5EF4-FFF2-40B4-BE49-F238E27FC236}">
                <a16:creationId xmlns:a16="http://schemas.microsoft.com/office/drawing/2014/main" id="{8C1C3D33-9AA4-8517-A438-47376B5E2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4" y="2809817"/>
            <a:ext cx="6721422" cy="1325995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C6992E14-A306-C0D8-45D7-22B3E83A8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6" y="4288735"/>
            <a:ext cx="2956816" cy="1234547"/>
          </a:xfrm>
          <a:prstGeom prst="rect">
            <a:avLst/>
          </a:prstGeom>
        </p:spPr>
      </p:pic>
      <p:pic>
        <p:nvPicPr>
          <p:cNvPr id="14" name="图片 13" descr="图示&#10;&#10;中度可信度描述已自动生成">
            <a:extLst>
              <a:ext uri="{FF2B5EF4-FFF2-40B4-BE49-F238E27FC236}">
                <a16:creationId xmlns:a16="http://schemas.microsoft.com/office/drawing/2014/main" id="{EC7DFC7C-213B-DD87-510D-40B155F95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42" y="4149675"/>
            <a:ext cx="5441152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37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576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实验结果与分析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36532" y="2277739"/>
            <a:ext cx="9111428" cy="38796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遇到的问题：倾向于与敌人拉开距离躲避，后退导致调入岩浆；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agent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攻击欲望弱：采取策略弱化距离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调入岩浆的负奖励增大，强化攻击奖励使其倾向于攻击避免掉入岩浆。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奖励种类较多，有时不太清楚到底怎么挑最有效。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0520" y="997506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测试样例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97880" y="5235575"/>
            <a:ext cx="1889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放视频！</a:t>
            </a:r>
          </a:p>
        </p:txBody>
      </p:sp>
      <p:pic>
        <p:nvPicPr>
          <p:cNvPr id="5" name="meeting_01_Trim">
            <a:hlinkClick r:id="" action="ppaction://media"/>
            <a:extLst>
              <a:ext uri="{FF2B5EF4-FFF2-40B4-BE49-F238E27FC236}">
                <a16:creationId xmlns:a16="http://schemas.microsoft.com/office/drawing/2014/main" id="{1B689442-8C41-7974-4830-759C2D599B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0726"/>
            <a:ext cx="12192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5764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战斗特工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后续工作与思考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43000" y="2100581"/>
            <a:ext cx="8898255" cy="34163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如果未来有时间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可以对比来实现更有效的网络架构，结合优先经验回放（用树实现），添加噪声网络来对比等等。修改原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baseline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空间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任务比较复杂，接口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没有明确的文档，所以前面理清代码思路很重要。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强化学习是一门对数学要求很高的学科，很多算法真的有效果吗，需要自己做大量实验与理论证明结合来验证。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同时意识到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reward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如何设计是一个难题，认识到强化学习的特殊性，训练过程中往往会产生很多废的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agent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，而且反馈并不及时，需要百轮能看出一些端倪，需要我们有一定耐心和经验，目前经验还是不足。</a:t>
            </a:r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图片包含 徽标&#10;&#10;描述已自动生成">
            <a:extLst>
              <a:ext uri="{FF2B5EF4-FFF2-40B4-BE49-F238E27FC236}">
                <a16:creationId xmlns:a16="http://schemas.microsoft.com/office/drawing/2014/main" id="{71CF15E7-A4DB-80A9-7359-9D40D4439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56" y="5427342"/>
            <a:ext cx="5243014" cy="5334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9927" y="1279592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夺宝冒险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任务描述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153216" y="1959733"/>
            <a:ext cx="6456045" cy="491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主要任务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Agent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穿过一条长廊去获取宝藏，但沿途会有随机放置的弩箭发射装置，它们会发射垂直于长廊的箭头，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Agent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需要经过训练学习如何躲避弩箭以取得宝藏。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学习目标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尽可能的躲避箭头，并尽快到达终点宝藏处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实验方法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Q learning and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PPO_Clip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78D44ABF-D1AB-D3C3-42AB-F903197C4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29" y="2243186"/>
            <a:ext cx="5511599" cy="33099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9927" y="1279592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夺宝冒险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任务描述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1" y="1959733"/>
            <a:ext cx="6096001" cy="426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环境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在最左侧发射箭，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z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坐标箭所在横坐标，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即箭位，人若不被箭射中，会直延起始线行走。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在项目文件中主要依靠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world.py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与环境交互，其中调用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xml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指定的文件来加载环境，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get_curr_life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判断死亡情况；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get_curr_pos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返回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agent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位置；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get_arrow_pos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返回箭所处位置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我采取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arrow6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中环境 即有三个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dispenser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 descr="日程表&#10;&#10;中度可信度描述已自动生成">
            <a:extLst>
              <a:ext uri="{FF2B5EF4-FFF2-40B4-BE49-F238E27FC236}">
                <a16:creationId xmlns:a16="http://schemas.microsoft.com/office/drawing/2014/main" id="{493F09F5-2103-4B04-95D5-A7D57C570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541202"/>
            <a:ext cx="5840186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42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4855" y="1401445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夺宝冒险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——Q Learning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665" y="2039620"/>
            <a:ext cx="5728335" cy="215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任务相关定义：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动作集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move 0,move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游戏胜负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胜利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：走到终点且有健康血量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失败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：被射中箭 死亡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1253" y="1170327"/>
            <a:ext cx="6161572" cy="556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reward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值设定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b="1" dirty="0" err="1">
                <a:solidFill>
                  <a:schemeClr val="accent3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get_reward</a:t>
            </a:r>
            <a:r>
              <a:rPr lang="zh-CN" altLang="en-US" sz="2400" b="1" dirty="0">
                <a:solidFill>
                  <a:schemeClr val="accent3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input: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观察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obs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上一次的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函数的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：奖励函数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Reward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agent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出发的距离*成功或失败奖励比（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complete/damage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躲避箭头奖励的增扩比例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暂停的缩小比例（防摆烂）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Reward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的设计中 判断是否达成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complete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agent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视角上第一物体是否为‘宝箱’，是否被箭射中则判断当前的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坐标偏离了初始的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坐标（正常行走不会偏离，除非箭给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agent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力来位移），停下即判断动作是否为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move0,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是否躲避箭头要跟据与发射箭所在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z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坐标是否重合。			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45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3613" y="1385116"/>
            <a:ext cx="4362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夺宝冒险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—Q Learning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98298" y="1038281"/>
            <a:ext cx="4490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Update_q_table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6F4C957F-B863-300B-ECEE-E72A28802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201364"/>
            <a:ext cx="5439718" cy="3191099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3CC73E59-EE8B-9487-B369-1D1222C2B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25" y="2225773"/>
            <a:ext cx="6776343" cy="16295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77C7174-FDE2-7D03-B069-C1243E4F312F}"/>
              </a:ext>
            </a:extLst>
          </p:cNvPr>
          <p:cNvSpPr txBox="1"/>
          <p:nvPr/>
        </p:nvSpPr>
        <p:spPr>
          <a:xfrm>
            <a:off x="6365555" y="3860142"/>
            <a:ext cx="4490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get_action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15" name="图片 14" descr="图形用户界面, 文本&#10;&#10;中度可信度描述已自动生成">
            <a:extLst>
              <a:ext uri="{FF2B5EF4-FFF2-40B4-BE49-F238E27FC236}">
                <a16:creationId xmlns:a16="http://schemas.microsoft.com/office/drawing/2014/main" id="{F99A9A50-4B7F-1B1A-FF1C-C52DBACAD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32" y="4677003"/>
            <a:ext cx="7615989" cy="20194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F795657-DF82-2C72-90B8-8FA488E99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98" y="1631362"/>
            <a:ext cx="6012701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夺宝冒险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实验效果</a:t>
            </a: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64C67E74-EF1D-2B7F-B4C2-7237C02A6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3" y="2103362"/>
            <a:ext cx="10897544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5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401445"/>
            <a:ext cx="436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夺宝冒险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实验效果（视频）</a:t>
            </a:r>
          </a:p>
        </p:txBody>
      </p:sp>
      <p:pic>
        <p:nvPicPr>
          <p:cNvPr id="4" name="meeting_03_Trim">
            <a:hlinkClick r:id="" action="ppaction://media"/>
            <a:extLst>
              <a:ext uri="{FF2B5EF4-FFF2-40B4-BE49-F238E27FC236}">
                <a16:creationId xmlns:a16="http://schemas.microsoft.com/office/drawing/2014/main" id="{C5CCC005-79DA-2ED1-A8AD-DA1FE0AE9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9" y="1878498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强化学习大作业展示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69" y="1401445"/>
            <a:ext cx="597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寻宝冒险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en-US" altLang="zh-CN" sz="2800" dirty="0" err="1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PPO_Clip</a:t>
            </a:r>
            <a:r>
              <a:rPr lang="en-US" altLang="zh-CN" sz="2800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(PPO2)</a:t>
            </a:r>
            <a:endParaRPr lang="zh-CN" altLang="en-US" sz="2800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670" y="2039620"/>
            <a:ext cx="5856605" cy="4572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TRPO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优化目标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PPO_CLIP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策略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454D64"/>
                </a:solidFill>
                <a:effectLst/>
                <a:latin typeface="-apple-system"/>
              </a:rPr>
              <a:t>它在目标函数中进行限制，以保证新的参数和旧的参数的差距不会太大</a:t>
            </a:r>
            <a:r>
              <a:rPr lang="en-US" altLang="zh-CN" dirty="0">
                <a:solidFill>
                  <a:srgbClr val="454D64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454D64"/>
                </a:solidFill>
                <a:latin typeface="-apple-system"/>
              </a:rPr>
              <a:t>公式如下：</a:t>
            </a:r>
            <a:endParaRPr lang="en-US" altLang="zh-CN" dirty="0">
              <a:solidFill>
                <a:srgbClr val="454D64"/>
              </a:solidFill>
              <a:latin typeface="-apple-system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b="0" i="0" dirty="0">
              <a:solidFill>
                <a:srgbClr val="454D64"/>
              </a:solidFill>
              <a:effectLst/>
              <a:latin typeface="-apple-system"/>
            </a:endParaRP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图片 9" descr="文本&#10;&#10;中度可信度描述已自动生成">
            <a:extLst>
              <a:ext uri="{FF2B5EF4-FFF2-40B4-BE49-F238E27FC236}">
                <a16:creationId xmlns:a16="http://schemas.microsoft.com/office/drawing/2014/main" id="{A4DE7D6F-9F23-F122-5212-BC00E3BA6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5" y="2667758"/>
            <a:ext cx="3276884" cy="6706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96E70D-2015-B83A-0263-F3B1EF2E4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4" y="4742269"/>
            <a:ext cx="6584251" cy="502964"/>
          </a:xfrm>
          <a:prstGeom prst="rect">
            <a:avLst/>
          </a:prstGeom>
        </p:spPr>
      </p:pic>
      <p:pic>
        <p:nvPicPr>
          <p:cNvPr id="16" name="图片 15" descr="图表, 折线图&#10;&#10;描述已自动生成">
            <a:extLst>
              <a:ext uri="{FF2B5EF4-FFF2-40B4-BE49-F238E27FC236}">
                <a16:creationId xmlns:a16="http://schemas.microsoft.com/office/drawing/2014/main" id="{01E5F361-CCD2-DBC1-976A-B70864D77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90" y="1778033"/>
            <a:ext cx="5532510" cy="41092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8B0F3C3-6738-B437-CC11-7C0482162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0" y="5245233"/>
            <a:ext cx="2217612" cy="25910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JiMGEzZTlkOWYwNTgzNGNmNDU0Y2E0MGEyZmQzOGEifQ=="/>
</p:tagLst>
</file>

<file path=ppt/theme/theme1.xml><?xml version="1.0" encoding="utf-8"?>
<a:theme xmlns:a="http://schemas.openxmlformats.org/drawingml/2006/main" name="1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D03D33"/>
      </a:accent1>
      <a:accent2>
        <a:srgbClr val="3583D1"/>
      </a:accent2>
      <a:accent3>
        <a:srgbClr val="E2623F"/>
      </a:accent3>
      <a:accent4>
        <a:srgbClr val="BA4827"/>
      </a:accent4>
      <a:accent5>
        <a:srgbClr val="2B6CAC"/>
      </a:accent5>
      <a:accent6>
        <a:srgbClr val="B93612"/>
      </a:accent6>
      <a:hlink>
        <a:srgbClr val="FC3702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1865</Words>
  <Application>Microsoft Office PowerPoint</Application>
  <PresentationFormat>宽屏</PresentationFormat>
  <Paragraphs>199</Paragraphs>
  <Slides>24</Slides>
  <Notes>19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-apple-system</vt:lpstr>
      <vt:lpstr>等线</vt:lpstr>
      <vt:lpstr>黑体</vt:lpstr>
      <vt:lpstr>宋体</vt:lpstr>
      <vt:lpstr>微软雅黑</vt:lpstr>
      <vt:lpstr>Arial</vt:lpstr>
      <vt:lpstr>Open Sans</vt:lpstr>
      <vt:lpstr>1_主题5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SYC_buaa</dc:creator>
  <cp:lastModifiedBy>修 曾琪</cp:lastModifiedBy>
  <cp:revision>364</cp:revision>
  <dcterms:created xsi:type="dcterms:W3CDTF">2021-07-31T10:11:00Z</dcterms:created>
  <dcterms:modified xsi:type="dcterms:W3CDTF">2022-11-27T16:18:49Z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A16880D0232F457E856A6CEEFDE1C93B</vt:lpwstr>
  </property>
  <property fmtid="{D5CDD505-2E9C-101B-9397-08002B2CF9AE}" pid="3" name="KSOProductBuildVer">
    <vt:lpwstr>2052-11.1.0.12763</vt:lpwstr>
  </property>
</Properties>
</file>